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6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560" b="1" i="0" u="none" strike="noStrike" baseline="0">
                <a:effectLst/>
              </a:rPr>
              <a:t>Tax Expenditures Are Comparable in Size to Discretionary Spending Levels</a:t>
            </a:r>
            <a:endParaRPr lang="ja-JP" alt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'1987-2017 data 691853 copy'!$C$3</c:f>
              <c:strCache>
                <c:ptCount val="1"/>
                <c:pt idx="0">
                  <c:v>Mandatory spending minus net interest</c:v>
                </c:pt>
              </c:strCache>
            </c:strRef>
          </c:tx>
          <c:spPr>
            <a:ln w="38100">
              <a:solidFill>
                <a:schemeClr val="accent1">
                  <a:alpha val="30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'1987-2017 data 691853 copy'!$A$4:$A$34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'1987-2017 data 691853 copy'!$C$4:$C$34</c:f>
              <c:numCache>
                <c:formatCode>General</c:formatCode>
                <c:ptCount val="31"/>
                <c:pt idx="0">
                  <c:v>798.9</c:v>
                </c:pt>
                <c:pt idx="1">
                  <c:v>823.5</c:v>
                </c:pt>
                <c:pt idx="2">
                  <c:v>858.5</c:v>
                </c:pt>
                <c:pt idx="3">
                  <c:v>968.8</c:v>
                </c:pt>
                <c:pt idx="4">
                  <c:v>982.4</c:v>
                </c:pt>
                <c:pt idx="5">
                  <c:v>1042.3</c:v>
                </c:pt>
                <c:pt idx="6">
                  <c:v>1053.5</c:v>
                </c:pt>
                <c:pt idx="7">
                  <c:v>1102.5999999999999</c:v>
                </c:pt>
                <c:pt idx="8">
                  <c:v>1111.7</c:v>
                </c:pt>
                <c:pt idx="9">
                  <c:v>1162.2</c:v>
                </c:pt>
                <c:pt idx="10">
                  <c:v>1176</c:v>
                </c:pt>
                <c:pt idx="11">
                  <c:v>1232.2</c:v>
                </c:pt>
                <c:pt idx="12">
                  <c:v>1274.4000000000001</c:v>
                </c:pt>
                <c:pt idx="13">
                  <c:v>1319.7</c:v>
                </c:pt>
                <c:pt idx="14">
                  <c:v>1365</c:v>
                </c:pt>
                <c:pt idx="15">
                  <c:v>1474.4</c:v>
                </c:pt>
                <c:pt idx="16">
                  <c:v>1546.9</c:v>
                </c:pt>
                <c:pt idx="17">
                  <c:v>1579.7</c:v>
                </c:pt>
                <c:pt idx="18">
                  <c:v>1633</c:v>
                </c:pt>
                <c:pt idx="19">
                  <c:v>1692.3</c:v>
                </c:pt>
                <c:pt idx="20">
                  <c:v>1692.1</c:v>
                </c:pt>
                <c:pt idx="21">
                  <c:v>1823.4</c:v>
                </c:pt>
                <c:pt idx="22">
                  <c:v>2365.5</c:v>
                </c:pt>
                <c:pt idx="23">
                  <c:v>2143.8000000000002</c:v>
                </c:pt>
                <c:pt idx="24">
                  <c:v>2224.4</c:v>
                </c:pt>
                <c:pt idx="25">
                  <c:v>2189.3000000000002</c:v>
                </c:pt>
                <c:pt idx="26">
                  <c:v>2154.1999999999998</c:v>
                </c:pt>
                <c:pt idx="27">
                  <c:v>2185.3000000000002</c:v>
                </c:pt>
                <c:pt idx="28">
                  <c:v>2363</c:v>
                </c:pt>
                <c:pt idx="29">
                  <c:v>2469</c:v>
                </c:pt>
                <c:pt idx="30">
                  <c:v>2518.8000000000002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9A-4995-980E-96485023B543}"/>
            </c:ext>
          </c:extLst>
        </c:ser>
        <c:ser>
          <c:idx val="1"/>
          <c:order val="1"/>
          <c:tx>
            <c:strRef>
              <c:f>'1987-2017 data 691853 copy'!$B$3</c:f>
              <c:strCache>
                <c:ptCount val="1"/>
                <c:pt idx="0">
                  <c:v>Discretionary spending</c:v>
                </c:pt>
              </c:strCache>
            </c:strRef>
          </c:tx>
          <c:spPr>
            <a:ln w="38100">
              <a:prstDash val="sysDot"/>
            </a:ln>
          </c:spPr>
          <c:marker>
            <c:symbol val="none"/>
          </c:marker>
          <c:cat>
            <c:numRef>
              <c:f>'1987-2017 data 691853 copy'!$A$4:$A$34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'1987-2017 data 691853 copy'!$B$4:$B$34</c:f>
              <c:numCache>
                <c:formatCode>General</c:formatCode>
                <c:ptCount val="31"/>
                <c:pt idx="0">
                  <c:v>842.5</c:v>
                </c:pt>
                <c:pt idx="1">
                  <c:v>853.2</c:v>
                </c:pt>
                <c:pt idx="2">
                  <c:v>863.7</c:v>
                </c:pt>
                <c:pt idx="3">
                  <c:v>853.7</c:v>
                </c:pt>
                <c:pt idx="4">
                  <c:v>878.3</c:v>
                </c:pt>
                <c:pt idx="5">
                  <c:v>858.1</c:v>
                </c:pt>
                <c:pt idx="6">
                  <c:v>847.6</c:v>
                </c:pt>
                <c:pt idx="7">
                  <c:v>831.8</c:v>
                </c:pt>
                <c:pt idx="8">
                  <c:v>819.8</c:v>
                </c:pt>
                <c:pt idx="9">
                  <c:v>786.9</c:v>
                </c:pt>
                <c:pt idx="10">
                  <c:v>794</c:v>
                </c:pt>
                <c:pt idx="11">
                  <c:v>791.5</c:v>
                </c:pt>
                <c:pt idx="12">
                  <c:v>810.1</c:v>
                </c:pt>
                <c:pt idx="13">
                  <c:v>852.5</c:v>
                </c:pt>
                <c:pt idx="14">
                  <c:v>879.2</c:v>
                </c:pt>
                <c:pt idx="15">
                  <c:v>978.5</c:v>
                </c:pt>
                <c:pt idx="16">
                  <c:v>1078.3</c:v>
                </c:pt>
                <c:pt idx="17">
                  <c:v>1142.5999999999999</c:v>
                </c:pt>
                <c:pt idx="18">
                  <c:v>1198.7</c:v>
                </c:pt>
                <c:pt idx="19">
                  <c:v>1218.5999999999999</c:v>
                </c:pt>
                <c:pt idx="20">
                  <c:v>1215.5</c:v>
                </c:pt>
                <c:pt idx="21">
                  <c:v>1297.5</c:v>
                </c:pt>
                <c:pt idx="22">
                  <c:v>1398.5</c:v>
                </c:pt>
                <c:pt idx="23">
                  <c:v>1509.2</c:v>
                </c:pt>
                <c:pt idx="24">
                  <c:v>1479</c:v>
                </c:pt>
                <c:pt idx="25">
                  <c:v>1386.7</c:v>
                </c:pt>
                <c:pt idx="26">
                  <c:v>1274.5999999999999</c:v>
                </c:pt>
                <c:pt idx="27">
                  <c:v>1227.5</c:v>
                </c:pt>
                <c:pt idx="28">
                  <c:v>1202.5</c:v>
                </c:pt>
                <c:pt idx="29">
                  <c:v>1205.7</c:v>
                </c:pt>
                <c:pt idx="30">
                  <c:v>1200.2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9A-4995-980E-96485023B543}"/>
            </c:ext>
          </c:extLst>
        </c:ser>
        <c:ser>
          <c:idx val="2"/>
          <c:order val="2"/>
          <c:tx>
            <c:strRef>
              <c:f>'1987-2017 data 691853 copy'!$D$3</c:f>
              <c:strCache>
                <c:ptCount val="1"/>
                <c:pt idx="0">
                  <c:v>Sum of tax expenditure revenue loss estimates</c:v>
                </c:pt>
              </c:strCache>
            </c:strRef>
          </c:tx>
          <c:spPr>
            <a:ln w="38100">
              <a:prstDash val="solid"/>
            </a:ln>
          </c:spPr>
          <c:marker>
            <c:symbol val="none"/>
          </c:marker>
          <c:cat>
            <c:numRef>
              <c:f>'1987-2017 data 691853 copy'!$A$4:$A$34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'1987-2017 data 691853 copy'!$D$4:$D$34</c:f>
              <c:numCache>
                <c:formatCode>General</c:formatCode>
                <c:ptCount val="31"/>
                <c:pt idx="0">
                  <c:v>715</c:v>
                </c:pt>
                <c:pt idx="1">
                  <c:v>554.6</c:v>
                </c:pt>
                <c:pt idx="2">
                  <c:v>586.79999999999995</c:v>
                </c:pt>
                <c:pt idx="3">
                  <c:v>594.4</c:v>
                </c:pt>
                <c:pt idx="4">
                  <c:v>585.5</c:v>
                </c:pt>
                <c:pt idx="5">
                  <c:v>605.9</c:v>
                </c:pt>
                <c:pt idx="6">
                  <c:v>613.5</c:v>
                </c:pt>
                <c:pt idx="7">
                  <c:v>644.79999999999995</c:v>
                </c:pt>
                <c:pt idx="8">
                  <c:v>667.7</c:v>
                </c:pt>
                <c:pt idx="9">
                  <c:v>671.7</c:v>
                </c:pt>
                <c:pt idx="10">
                  <c:v>701.3</c:v>
                </c:pt>
                <c:pt idx="11">
                  <c:v>793.4</c:v>
                </c:pt>
                <c:pt idx="12">
                  <c:v>853.9</c:v>
                </c:pt>
                <c:pt idx="13">
                  <c:v>892.5</c:v>
                </c:pt>
                <c:pt idx="14">
                  <c:v>967.5</c:v>
                </c:pt>
                <c:pt idx="15">
                  <c:v>1005</c:v>
                </c:pt>
                <c:pt idx="16">
                  <c:v>964.7</c:v>
                </c:pt>
                <c:pt idx="17">
                  <c:v>929.5</c:v>
                </c:pt>
                <c:pt idx="18">
                  <c:v>960</c:v>
                </c:pt>
                <c:pt idx="19">
                  <c:v>1015</c:v>
                </c:pt>
                <c:pt idx="20">
                  <c:v>985.2</c:v>
                </c:pt>
                <c:pt idx="21">
                  <c:v>1003.6</c:v>
                </c:pt>
                <c:pt idx="22">
                  <c:v>1108.4000000000001</c:v>
                </c:pt>
                <c:pt idx="23">
                  <c:v>1147.9000000000001</c:v>
                </c:pt>
                <c:pt idx="24">
                  <c:v>1177.5</c:v>
                </c:pt>
                <c:pt idx="25">
                  <c:v>1164.5999999999999</c:v>
                </c:pt>
                <c:pt idx="26">
                  <c:v>1214.5</c:v>
                </c:pt>
                <c:pt idx="27">
                  <c:v>1217</c:v>
                </c:pt>
                <c:pt idx="28">
                  <c:v>1268</c:v>
                </c:pt>
                <c:pt idx="29">
                  <c:v>1443.7</c:v>
                </c:pt>
                <c:pt idx="30">
                  <c:v>1473.8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9A-4995-980E-96485023B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813248"/>
        <c:axId val="369812464"/>
      </c:lineChart>
      <c:catAx>
        <c:axId val="36981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9812464"/>
        <c:crosses val="autoZero"/>
        <c:auto val="1"/>
        <c:lblAlgn val="ctr"/>
        <c:lblOffset val="100"/>
        <c:tickLblSkip val="5"/>
        <c:noMultiLvlLbl val="0"/>
      </c:catAx>
      <c:valAx>
        <c:axId val="36981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81324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2430173711596954"/>
          <c:y val="0.25713485580051432"/>
          <c:w val="0.43652614665582934"/>
          <c:h val="0.1723728710251861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300" baseline="0"/>
      </a:pPr>
      <a:endParaRPr lang="ja-JP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6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560" b="1" i="0" u="none" strike="noStrike" baseline="0">
                <a:effectLst/>
              </a:rPr>
              <a:t>Tax Expenditures Are Comparable in Size to Discretionary Spending Levels</a:t>
            </a:r>
            <a:endParaRPr lang="ja-JP" alt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Mandatory spending minus net interest</c:v>
                </c:pt>
              </c:strCache>
            </c:strRef>
          </c:tx>
          <c:spPr>
            <a:ln w="38100">
              <a:solidFill>
                <a:schemeClr val="accent1">
                  <a:alpha val="30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Sheet1!$A$2:$A$35</c15:sqref>
                  </c15:fullRef>
                </c:ext>
              </c:extLst>
              <c:f>Sheet1!$A$2:$A$32</c:f>
              <c:strCache>
                <c:ptCount val="31"/>
                <c:pt idx="0">
                  <c:v>1985 </c:v>
                </c:pt>
                <c:pt idx="1">
                  <c:v>1986 </c:v>
                </c:pt>
                <c:pt idx="2">
                  <c:v>1987 </c:v>
                </c:pt>
                <c:pt idx="3">
                  <c:v>1988 </c:v>
                </c:pt>
                <c:pt idx="4">
                  <c:v>1989 </c:v>
                </c:pt>
                <c:pt idx="5">
                  <c:v>1990 </c:v>
                </c:pt>
                <c:pt idx="6">
                  <c:v>1991 </c:v>
                </c:pt>
                <c:pt idx="7">
                  <c:v>1992 </c:v>
                </c:pt>
                <c:pt idx="8">
                  <c:v>1993 </c:v>
                </c:pt>
                <c:pt idx="9">
                  <c:v>1994 </c:v>
                </c:pt>
                <c:pt idx="10">
                  <c:v>1995 </c:v>
                </c:pt>
                <c:pt idx="11">
                  <c:v>1996 </c:v>
                </c:pt>
                <c:pt idx="12">
                  <c:v>1997 </c:v>
                </c:pt>
                <c:pt idx="13">
                  <c:v>1998 </c:v>
                </c:pt>
                <c:pt idx="14">
                  <c:v>1999 </c:v>
                </c:pt>
                <c:pt idx="15">
                  <c:v>2000 </c:v>
                </c:pt>
                <c:pt idx="16">
                  <c:v>2001 </c:v>
                </c:pt>
                <c:pt idx="17">
                  <c:v>2002 </c:v>
                </c:pt>
                <c:pt idx="18">
                  <c:v>2003 </c:v>
                </c:pt>
                <c:pt idx="19">
                  <c:v>2004 </c:v>
                </c:pt>
                <c:pt idx="20">
                  <c:v>2005 </c:v>
                </c:pt>
                <c:pt idx="21">
                  <c:v>2006 </c:v>
                </c:pt>
                <c:pt idx="22">
                  <c:v>2007 </c:v>
                </c:pt>
                <c:pt idx="23">
                  <c:v>2008 </c:v>
                </c:pt>
                <c:pt idx="24">
                  <c:v>2009 </c:v>
                </c:pt>
                <c:pt idx="25">
                  <c:v>2010 </c:v>
                </c:pt>
                <c:pt idx="26">
                  <c:v>2011 </c:v>
                </c:pt>
                <c:pt idx="27">
                  <c:v>2012 </c:v>
                </c:pt>
                <c:pt idx="28">
                  <c:v>2013 </c:v>
                </c:pt>
                <c:pt idx="29">
                  <c:v>2014 </c:v>
                </c:pt>
                <c:pt idx="30">
                  <c:v>2015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Sheet1!$C$2:$C$35</c15:sqref>
                  </c15:fullRef>
                </c:ext>
              </c:extLst>
              <c:f>Sheet1!$C$2:$C$32</c:f>
              <c:numCache>
                <c:formatCode>General</c:formatCode>
                <c:ptCount val="31"/>
                <c:pt idx="0">
                  <c:v>773.6</c:v>
                </c:pt>
                <c:pt idx="1">
                  <c:v>784.1</c:v>
                </c:pt>
                <c:pt idx="2">
                  <c:v>776.9</c:v>
                </c:pt>
                <c:pt idx="3">
                  <c:v>800.8</c:v>
                </c:pt>
                <c:pt idx="4">
                  <c:v>834.9</c:v>
                </c:pt>
                <c:pt idx="5">
                  <c:v>942.1</c:v>
                </c:pt>
                <c:pt idx="6">
                  <c:v>955.3</c:v>
                </c:pt>
                <c:pt idx="7" formatCode="#,##0.00">
                  <c:v>1013.6</c:v>
                </c:pt>
                <c:pt idx="8" formatCode="#,##0.00">
                  <c:v>1024.5</c:v>
                </c:pt>
                <c:pt idx="9" formatCode="#,##0.00">
                  <c:v>1072.2</c:v>
                </c:pt>
                <c:pt idx="10" formatCode="#,##0.00">
                  <c:v>1081.0999999999999</c:v>
                </c:pt>
                <c:pt idx="11" formatCode="#,##0.00">
                  <c:v>1130.2</c:v>
                </c:pt>
                <c:pt idx="12" formatCode="#,##0.00">
                  <c:v>1143.5999999999999</c:v>
                </c:pt>
                <c:pt idx="13" formatCode="#,##0.00">
                  <c:v>1198.3</c:v>
                </c:pt>
                <c:pt idx="14" formatCode="#,##0.00">
                  <c:v>1239.3</c:v>
                </c:pt>
                <c:pt idx="15" formatCode="#,##0.00">
                  <c:v>1283.4000000000001</c:v>
                </c:pt>
                <c:pt idx="16" formatCode="#,##0.00">
                  <c:v>1327.4</c:v>
                </c:pt>
                <c:pt idx="17" formatCode="#,##0.00">
                  <c:v>1433.9</c:v>
                </c:pt>
                <c:pt idx="18" formatCode="#,##0.00">
                  <c:v>1504.3</c:v>
                </c:pt>
                <c:pt idx="19" formatCode="#,##0.00">
                  <c:v>1536.2</c:v>
                </c:pt>
                <c:pt idx="20" formatCode="#,##0.00">
                  <c:v>1588</c:v>
                </c:pt>
                <c:pt idx="21" formatCode="#,##0.00">
                  <c:v>1645.7</c:v>
                </c:pt>
                <c:pt idx="22" formatCode="#,##0.00">
                  <c:v>1645.5</c:v>
                </c:pt>
                <c:pt idx="23" formatCode="#,##0.00">
                  <c:v>1773.2</c:v>
                </c:pt>
                <c:pt idx="24" formatCode="#,##0.00">
                  <c:v>2300.4</c:v>
                </c:pt>
                <c:pt idx="25" formatCode="#,##0.00">
                  <c:v>2084.8000000000002</c:v>
                </c:pt>
                <c:pt idx="26" formatCode="#,##0.00">
                  <c:v>2163.1999999999998</c:v>
                </c:pt>
                <c:pt idx="27" formatCode="#,##0.00">
                  <c:v>2129.1999999999998</c:v>
                </c:pt>
                <c:pt idx="28" formatCode="#,##0.00">
                  <c:v>2094.3000000000002</c:v>
                </c:pt>
                <c:pt idx="29" formatCode="#,##0.00">
                  <c:v>2126.9</c:v>
                </c:pt>
                <c:pt idx="30" formatCode="#,##0.00">
                  <c:v>2296.6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40-41EB-84A2-DE5CBE870322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Discretionary spending</c:v>
                </c:pt>
              </c:strCache>
            </c:strRef>
          </c:tx>
          <c:spPr>
            <a:ln w="38100">
              <a:prstDash val="sysDot"/>
            </a:ln>
          </c:spPr>
          <c:marker>
            <c:symbol val="none"/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Sheet1!$A$2:$A$35</c15:sqref>
                  </c15:fullRef>
                </c:ext>
              </c:extLst>
              <c:f>Sheet1!$A$2:$A$32</c:f>
              <c:strCache>
                <c:ptCount val="31"/>
                <c:pt idx="0">
                  <c:v>1985 </c:v>
                </c:pt>
                <c:pt idx="1">
                  <c:v>1986 </c:v>
                </c:pt>
                <c:pt idx="2">
                  <c:v>1987 </c:v>
                </c:pt>
                <c:pt idx="3">
                  <c:v>1988 </c:v>
                </c:pt>
                <c:pt idx="4">
                  <c:v>1989 </c:v>
                </c:pt>
                <c:pt idx="5">
                  <c:v>1990 </c:v>
                </c:pt>
                <c:pt idx="6">
                  <c:v>1991 </c:v>
                </c:pt>
                <c:pt idx="7">
                  <c:v>1992 </c:v>
                </c:pt>
                <c:pt idx="8">
                  <c:v>1993 </c:v>
                </c:pt>
                <c:pt idx="9">
                  <c:v>1994 </c:v>
                </c:pt>
                <c:pt idx="10">
                  <c:v>1995 </c:v>
                </c:pt>
                <c:pt idx="11">
                  <c:v>1996 </c:v>
                </c:pt>
                <c:pt idx="12">
                  <c:v>1997 </c:v>
                </c:pt>
                <c:pt idx="13">
                  <c:v>1998 </c:v>
                </c:pt>
                <c:pt idx="14">
                  <c:v>1999 </c:v>
                </c:pt>
                <c:pt idx="15">
                  <c:v>2000 </c:v>
                </c:pt>
                <c:pt idx="16">
                  <c:v>2001 </c:v>
                </c:pt>
                <c:pt idx="17">
                  <c:v>2002 </c:v>
                </c:pt>
                <c:pt idx="18">
                  <c:v>2003 </c:v>
                </c:pt>
                <c:pt idx="19">
                  <c:v>2004 </c:v>
                </c:pt>
                <c:pt idx="20">
                  <c:v>2005 </c:v>
                </c:pt>
                <c:pt idx="21">
                  <c:v>2006 </c:v>
                </c:pt>
                <c:pt idx="22">
                  <c:v>2007 </c:v>
                </c:pt>
                <c:pt idx="23">
                  <c:v>2008 </c:v>
                </c:pt>
                <c:pt idx="24">
                  <c:v>2009 </c:v>
                </c:pt>
                <c:pt idx="25">
                  <c:v>2010 </c:v>
                </c:pt>
                <c:pt idx="26">
                  <c:v>2011 </c:v>
                </c:pt>
                <c:pt idx="27">
                  <c:v>2012 </c:v>
                </c:pt>
                <c:pt idx="28">
                  <c:v>2013 </c:v>
                </c:pt>
                <c:pt idx="29">
                  <c:v>2014 </c:v>
                </c:pt>
                <c:pt idx="30">
                  <c:v>2015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Sheet1!$B$2:$B$35</c15:sqref>
                  </c15:fullRef>
                </c:ext>
              </c:extLst>
              <c:f>Sheet1!$B$2:$B$32</c:f>
              <c:numCache>
                <c:formatCode>General</c:formatCode>
                <c:ptCount val="31"/>
                <c:pt idx="0">
                  <c:v>802</c:v>
                </c:pt>
                <c:pt idx="1">
                  <c:v>826.9</c:v>
                </c:pt>
                <c:pt idx="2">
                  <c:v>819.4</c:v>
                </c:pt>
                <c:pt idx="3">
                  <c:v>829.7</c:v>
                </c:pt>
                <c:pt idx="4">
                  <c:v>839.9</c:v>
                </c:pt>
                <c:pt idx="5">
                  <c:v>830.2</c:v>
                </c:pt>
                <c:pt idx="6">
                  <c:v>854.1</c:v>
                </c:pt>
                <c:pt idx="7">
                  <c:v>834.5</c:v>
                </c:pt>
                <c:pt idx="8">
                  <c:v>824.3</c:v>
                </c:pt>
                <c:pt idx="9">
                  <c:v>808.9</c:v>
                </c:pt>
                <c:pt idx="10">
                  <c:v>797.3</c:v>
                </c:pt>
                <c:pt idx="11">
                  <c:v>765.3</c:v>
                </c:pt>
                <c:pt idx="12" formatCode="#,##0">
                  <c:v>772.2</c:v>
                </c:pt>
                <c:pt idx="13" formatCode="#,##0">
                  <c:v>769.8</c:v>
                </c:pt>
                <c:pt idx="14" formatCode="#,##0">
                  <c:v>787.8</c:v>
                </c:pt>
                <c:pt idx="15" formatCode="#,##0">
                  <c:v>829.1</c:v>
                </c:pt>
                <c:pt idx="16">
                  <c:v>855</c:v>
                </c:pt>
                <c:pt idx="17">
                  <c:v>951.6</c:v>
                </c:pt>
                <c:pt idx="18" formatCode="#,##0.00">
                  <c:v>1048.5999999999999</c:v>
                </c:pt>
                <c:pt idx="19" formatCode="#,##0.00">
                  <c:v>1111.2</c:v>
                </c:pt>
                <c:pt idx="20" formatCode="#,##0.00">
                  <c:v>1165.7</c:v>
                </c:pt>
                <c:pt idx="21" formatCode="#,##0.00">
                  <c:v>1185</c:v>
                </c:pt>
                <c:pt idx="22" formatCode="#,##0.00">
                  <c:v>1182.0999999999999</c:v>
                </c:pt>
                <c:pt idx="23" formatCode="#,##0.00">
                  <c:v>1261.8</c:v>
                </c:pt>
                <c:pt idx="24" formatCode="#,##0.00">
                  <c:v>1360</c:v>
                </c:pt>
                <c:pt idx="25" formatCode="#,##0.00">
                  <c:v>1467.7</c:v>
                </c:pt>
                <c:pt idx="26" formatCode="#,##0.00">
                  <c:v>1438.3</c:v>
                </c:pt>
                <c:pt idx="27" formatCode="#,##0.00">
                  <c:v>1348.6</c:v>
                </c:pt>
                <c:pt idx="28" formatCode="#,##0.00">
                  <c:v>1239.3</c:v>
                </c:pt>
                <c:pt idx="29" formatCode="#,##0.00">
                  <c:v>1194.7</c:v>
                </c:pt>
                <c:pt idx="30" formatCode="#,##0.00">
                  <c:v>1168.5999999999999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40-41EB-84A2-DE5CBE8703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Sum of tax expenditure revenue loss estimates</c:v>
                </c:pt>
              </c:strCache>
            </c:strRef>
          </c:tx>
          <c:spPr>
            <a:ln w="38100">
              <a:prstDash val="solid"/>
            </a:ln>
          </c:spPr>
          <c:marker>
            <c:symbol val="none"/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Sheet1!$A$2:$A$35</c15:sqref>
                  </c15:fullRef>
                </c:ext>
              </c:extLst>
              <c:f>Sheet1!$A$2:$A$32</c:f>
              <c:strCache>
                <c:ptCount val="31"/>
                <c:pt idx="0">
                  <c:v>1985 </c:v>
                </c:pt>
                <c:pt idx="1">
                  <c:v>1986 </c:v>
                </c:pt>
                <c:pt idx="2">
                  <c:v>1987 </c:v>
                </c:pt>
                <c:pt idx="3">
                  <c:v>1988 </c:v>
                </c:pt>
                <c:pt idx="4">
                  <c:v>1989 </c:v>
                </c:pt>
                <c:pt idx="5">
                  <c:v>1990 </c:v>
                </c:pt>
                <c:pt idx="6">
                  <c:v>1991 </c:v>
                </c:pt>
                <c:pt idx="7">
                  <c:v>1992 </c:v>
                </c:pt>
                <c:pt idx="8">
                  <c:v>1993 </c:v>
                </c:pt>
                <c:pt idx="9">
                  <c:v>1994 </c:v>
                </c:pt>
                <c:pt idx="10">
                  <c:v>1995 </c:v>
                </c:pt>
                <c:pt idx="11">
                  <c:v>1996 </c:v>
                </c:pt>
                <c:pt idx="12">
                  <c:v>1997 </c:v>
                </c:pt>
                <c:pt idx="13">
                  <c:v>1998 </c:v>
                </c:pt>
                <c:pt idx="14">
                  <c:v>1999 </c:v>
                </c:pt>
                <c:pt idx="15">
                  <c:v>2000 </c:v>
                </c:pt>
                <c:pt idx="16">
                  <c:v>2001 </c:v>
                </c:pt>
                <c:pt idx="17">
                  <c:v>2002 </c:v>
                </c:pt>
                <c:pt idx="18">
                  <c:v>2003 </c:v>
                </c:pt>
                <c:pt idx="19">
                  <c:v>2004 </c:v>
                </c:pt>
                <c:pt idx="20">
                  <c:v>2005 </c:v>
                </c:pt>
                <c:pt idx="21">
                  <c:v>2006 </c:v>
                </c:pt>
                <c:pt idx="22">
                  <c:v>2007 </c:v>
                </c:pt>
                <c:pt idx="23">
                  <c:v>2008 </c:v>
                </c:pt>
                <c:pt idx="24">
                  <c:v>2009 </c:v>
                </c:pt>
                <c:pt idx="25">
                  <c:v>2010 </c:v>
                </c:pt>
                <c:pt idx="26">
                  <c:v>2011 </c:v>
                </c:pt>
                <c:pt idx="27">
                  <c:v>2012 </c:v>
                </c:pt>
                <c:pt idx="28">
                  <c:v>2013 </c:v>
                </c:pt>
                <c:pt idx="29">
                  <c:v>2014 </c:v>
                </c:pt>
                <c:pt idx="30">
                  <c:v>2015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Sheet1!$D$2:$D$35</c15:sqref>
                  </c15:fullRef>
                </c:ext>
              </c:extLst>
              <c:f>Sheet1!$D$2:$D$32</c:f>
              <c:numCache>
                <c:formatCode>General</c:formatCode>
                <c:ptCount val="31"/>
                <c:pt idx="0">
                  <c:v>682.4</c:v>
                </c:pt>
                <c:pt idx="1">
                  <c:v>742.8</c:v>
                </c:pt>
                <c:pt idx="2">
                  <c:v>695.3</c:v>
                </c:pt>
                <c:pt idx="3">
                  <c:v>539.4</c:v>
                </c:pt>
                <c:pt idx="4">
                  <c:v>570.70000000000005</c:v>
                </c:pt>
                <c:pt idx="5">
                  <c:v>578</c:v>
                </c:pt>
                <c:pt idx="6">
                  <c:v>569.4</c:v>
                </c:pt>
                <c:pt idx="7">
                  <c:v>589.20000000000005</c:v>
                </c:pt>
                <c:pt idx="8">
                  <c:v>596.70000000000005</c:v>
                </c:pt>
                <c:pt idx="9">
                  <c:v>627.1</c:v>
                </c:pt>
                <c:pt idx="10">
                  <c:v>649.4</c:v>
                </c:pt>
                <c:pt idx="11">
                  <c:v>653.20000000000005</c:v>
                </c:pt>
                <c:pt idx="12">
                  <c:v>682</c:v>
                </c:pt>
                <c:pt idx="13">
                  <c:v>771.5</c:v>
                </c:pt>
                <c:pt idx="14">
                  <c:v>830.4</c:v>
                </c:pt>
                <c:pt idx="15">
                  <c:v>867.9</c:v>
                </c:pt>
                <c:pt idx="16">
                  <c:v>940.8</c:v>
                </c:pt>
                <c:pt idx="17">
                  <c:v>977.3</c:v>
                </c:pt>
                <c:pt idx="18">
                  <c:v>938.1</c:v>
                </c:pt>
                <c:pt idx="19">
                  <c:v>903.9</c:v>
                </c:pt>
                <c:pt idx="20">
                  <c:v>933.6</c:v>
                </c:pt>
                <c:pt idx="21">
                  <c:v>987</c:v>
                </c:pt>
                <c:pt idx="22">
                  <c:v>958.1</c:v>
                </c:pt>
                <c:pt idx="23">
                  <c:v>976</c:v>
                </c:pt>
                <c:pt idx="24" formatCode="#,##0.00">
                  <c:v>1077.9000000000001</c:v>
                </c:pt>
                <c:pt idx="25" formatCode="#,##0.00">
                  <c:v>1116.3</c:v>
                </c:pt>
                <c:pt idx="26" formatCode="#,##0.00">
                  <c:v>1145.0999999999999</c:v>
                </c:pt>
                <c:pt idx="27" formatCode="#,##0.00">
                  <c:v>1132.5999999999999</c:v>
                </c:pt>
                <c:pt idx="28" formatCode="#,##0.00">
                  <c:v>1180.7</c:v>
                </c:pt>
                <c:pt idx="29" formatCode="#,##0.00">
                  <c:v>1184.5</c:v>
                </c:pt>
                <c:pt idx="30" formatCode="#,##0.00">
                  <c:v>1232.4000000000001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40-41EB-84A2-DE5CBE870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813248"/>
        <c:axId val="369812464"/>
      </c:lineChart>
      <c:catAx>
        <c:axId val="36981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9812464"/>
        <c:crosses val="autoZero"/>
        <c:auto val="1"/>
        <c:lblAlgn val="ctr"/>
        <c:lblOffset val="100"/>
        <c:tickLblSkip val="5"/>
        <c:noMultiLvlLbl val="0"/>
      </c:catAx>
      <c:valAx>
        <c:axId val="36981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81324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2430173711596954"/>
          <c:y val="0.25713485580051432"/>
          <c:w val="0.43652614665582934"/>
          <c:h val="0.1723728710251861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300" baseline="0"/>
      </a:pPr>
      <a:endParaRPr lang="ja-JP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6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800" b="1" i="0" baseline="0">
                <a:effectLst/>
              </a:rPr>
              <a:t>Tax Expenditures Approach the Size of Discretionary Spending</a:t>
            </a:r>
            <a:endParaRPr lang="ja-JP" alt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Mandatory spending minus net interest</c:v>
                </c:pt>
              </c:strCache>
            </c:strRef>
          </c:tx>
          <c:spPr>
            <a:ln w="38100">
              <a:solidFill>
                <a:schemeClr val="accent1">
                  <a:alpha val="30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f>Sheet1!$A$2:$A$35</c:f>
              <c:strCache>
                <c:ptCount val="31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</c:strCache>
            </c:strRef>
          </c:cat>
          <c:val>
            <c:numRef>
              <c:f>Sheet1!$C$2:$C$35</c:f>
              <c:numCache>
                <c:formatCode>General</c:formatCode>
                <c:ptCount val="31"/>
                <c:pt idx="0">
                  <c:v>707.9</c:v>
                </c:pt>
                <c:pt idx="1">
                  <c:v>760.7</c:v>
                </c:pt>
                <c:pt idx="2">
                  <c:v>771</c:v>
                </c:pt>
                <c:pt idx="3">
                  <c:v>763.9</c:v>
                </c:pt>
                <c:pt idx="4">
                  <c:v>787.5</c:v>
                </c:pt>
                <c:pt idx="5">
                  <c:v>821.1</c:v>
                </c:pt>
                <c:pt idx="6">
                  <c:v>926.4</c:v>
                </c:pt>
                <c:pt idx="7">
                  <c:v>939.4</c:v>
                </c:pt>
                <c:pt idx="8">
                  <c:v>996.7</c:v>
                </c:pt>
                <c:pt idx="9">
                  <c:v>1007.4</c:v>
                </c:pt>
                <c:pt idx="10">
                  <c:v>1054.3</c:v>
                </c:pt>
                <c:pt idx="11">
                  <c:v>1063.0999999999999</c:v>
                </c:pt>
                <c:pt idx="12">
                  <c:v>1111.3</c:v>
                </c:pt>
                <c:pt idx="13">
                  <c:v>1124.5</c:v>
                </c:pt>
                <c:pt idx="14">
                  <c:v>1178.3</c:v>
                </c:pt>
                <c:pt idx="15">
                  <c:v>1218.5999999999999</c:v>
                </c:pt>
                <c:pt idx="16">
                  <c:v>1262.0999999999999</c:v>
                </c:pt>
                <c:pt idx="17">
                  <c:v>1305.0999999999999</c:v>
                </c:pt>
                <c:pt idx="18">
                  <c:v>1410</c:v>
                </c:pt>
                <c:pt idx="19">
                  <c:v>1479.2</c:v>
                </c:pt>
                <c:pt idx="20">
                  <c:v>1510.6</c:v>
                </c:pt>
                <c:pt idx="21">
                  <c:v>1561.6</c:v>
                </c:pt>
                <c:pt idx="22">
                  <c:v>1618.3</c:v>
                </c:pt>
                <c:pt idx="23">
                  <c:v>1618.3</c:v>
                </c:pt>
                <c:pt idx="24">
                  <c:v>1744</c:v>
                </c:pt>
                <c:pt idx="25">
                  <c:v>2262.3000000000002</c:v>
                </c:pt>
                <c:pt idx="26">
                  <c:v>2050.5</c:v>
                </c:pt>
                <c:pt idx="27">
                  <c:v>2129.1999999999998</c:v>
                </c:pt>
                <c:pt idx="28">
                  <c:v>2097.4</c:v>
                </c:pt>
                <c:pt idx="29">
                  <c:v>2062.5</c:v>
                </c:pt>
                <c:pt idx="30">
                  <c:v>2098.5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70-4618-BCA5-06C498D708EA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Discretionary spending</c:v>
                </c:pt>
              </c:strCache>
            </c:strRef>
          </c:tx>
          <c:spPr>
            <a:ln w="38100">
              <a:prstDash val="sysDot"/>
            </a:ln>
          </c:spPr>
          <c:marker>
            <c:symbol val="none"/>
          </c:marker>
          <c:cat>
            <c:strRef>
              <c:f>Sheet1!$A$2:$A$35</c:f>
              <c:strCache>
                <c:ptCount val="31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31"/>
                <c:pt idx="0">
                  <c:v>743.4</c:v>
                </c:pt>
                <c:pt idx="1">
                  <c:v>788.6</c:v>
                </c:pt>
                <c:pt idx="2">
                  <c:v>813.1</c:v>
                </c:pt>
                <c:pt idx="3">
                  <c:v>805.7</c:v>
                </c:pt>
                <c:pt idx="4">
                  <c:v>816</c:v>
                </c:pt>
                <c:pt idx="5">
                  <c:v>826</c:v>
                </c:pt>
                <c:pt idx="6">
                  <c:v>816.3</c:v>
                </c:pt>
                <c:pt idx="7">
                  <c:v>839.9</c:v>
                </c:pt>
                <c:pt idx="8">
                  <c:v>820.6</c:v>
                </c:pt>
                <c:pt idx="9">
                  <c:v>810.5</c:v>
                </c:pt>
                <c:pt idx="10">
                  <c:v>795.4</c:v>
                </c:pt>
                <c:pt idx="11">
                  <c:v>783.9</c:v>
                </c:pt>
                <c:pt idx="12">
                  <c:v>752.5</c:v>
                </c:pt>
                <c:pt idx="13">
                  <c:v>759.3</c:v>
                </c:pt>
                <c:pt idx="14">
                  <c:v>756.9</c:v>
                </c:pt>
                <c:pt idx="15">
                  <c:v>774.7</c:v>
                </c:pt>
                <c:pt idx="16">
                  <c:v>815.3</c:v>
                </c:pt>
                <c:pt idx="17">
                  <c:v>840.7</c:v>
                </c:pt>
                <c:pt idx="18">
                  <c:v>935.7</c:v>
                </c:pt>
                <c:pt idx="19">
                  <c:v>1031.0999999999999</c:v>
                </c:pt>
                <c:pt idx="20">
                  <c:v>1092.5999999999999</c:v>
                </c:pt>
                <c:pt idx="21">
                  <c:v>1146.2</c:v>
                </c:pt>
                <c:pt idx="22">
                  <c:v>1165.3</c:v>
                </c:pt>
                <c:pt idx="23">
                  <c:v>1162.5</c:v>
                </c:pt>
                <c:pt idx="24">
                  <c:v>1241</c:v>
                </c:pt>
                <c:pt idx="25">
                  <c:v>1337.5</c:v>
                </c:pt>
                <c:pt idx="26">
                  <c:v>1443.5</c:v>
                </c:pt>
                <c:pt idx="27">
                  <c:v>1415.7</c:v>
                </c:pt>
                <c:pt idx="28">
                  <c:v>1328.4</c:v>
                </c:pt>
                <c:pt idx="29">
                  <c:v>1220.5</c:v>
                </c:pt>
                <c:pt idx="30">
                  <c:v>1178.7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70-4618-BCA5-06C498D708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Sum of tax expenditure revenue loss estimates</c:v>
                </c:pt>
              </c:strCache>
            </c:strRef>
          </c:tx>
          <c:spPr>
            <a:ln w="38100">
              <a:prstDash val="solid"/>
            </a:ln>
          </c:spPr>
          <c:marker>
            <c:symbol val="none"/>
          </c:marker>
          <c:cat>
            <c:strRef>
              <c:f>Sheet1!$A$2:$A$35</c:f>
              <c:strCache>
                <c:ptCount val="31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</c:strCache>
            </c:strRef>
          </c:cat>
          <c:val>
            <c:numRef>
              <c:f>Sheet1!$D$2:$D$35</c:f>
              <c:numCache>
                <c:formatCode>General</c:formatCode>
                <c:ptCount val="31"/>
                <c:pt idx="0">
                  <c:v>625.29999999999995</c:v>
                </c:pt>
                <c:pt idx="1">
                  <c:v>671</c:v>
                </c:pt>
                <c:pt idx="2">
                  <c:v>730.4</c:v>
                </c:pt>
                <c:pt idx="3">
                  <c:v>683.7</c:v>
                </c:pt>
                <c:pt idx="4">
                  <c:v>530.4</c:v>
                </c:pt>
                <c:pt idx="5">
                  <c:v>561.20000000000005</c:v>
                </c:pt>
                <c:pt idx="6">
                  <c:v>568.29999999999995</c:v>
                </c:pt>
                <c:pt idx="7">
                  <c:v>559.9</c:v>
                </c:pt>
                <c:pt idx="8">
                  <c:v>579.4</c:v>
                </c:pt>
                <c:pt idx="9">
                  <c:v>586.70000000000005</c:v>
                </c:pt>
                <c:pt idx="10">
                  <c:v>616.6</c:v>
                </c:pt>
                <c:pt idx="11">
                  <c:v>638.5</c:v>
                </c:pt>
                <c:pt idx="12">
                  <c:v>642.29999999999995</c:v>
                </c:pt>
                <c:pt idx="13">
                  <c:v>670.6</c:v>
                </c:pt>
                <c:pt idx="14">
                  <c:v>758.7</c:v>
                </c:pt>
                <c:pt idx="15">
                  <c:v>816.6</c:v>
                </c:pt>
                <c:pt idx="16">
                  <c:v>853.5</c:v>
                </c:pt>
                <c:pt idx="17">
                  <c:v>925</c:v>
                </c:pt>
                <c:pt idx="18">
                  <c:v>961</c:v>
                </c:pt>
                <c:pt idx="19">
                  <c:v>922.5</c:v>
                </c:pt>
                <c:pt idx="20">
                  <c:v>888.8</c:v>
                </c:pt>
                <c:pt idx="21">
                  <c:v>918</c:v>
                </c:pt>
                <c:pt idx="22">
                  <c:v>970.6</c:v>
                </c:pt>
                <c:pt idx="23">
                  <c:v>942.2</c:v>
                </c:pt>
                <c:pt idx="24">
                  <c:v>959.9</c:v>
                </c:pt>
                <c:pt idx="25">
                  <c:v>1060</c:v>
                </c:pt>
                <c:pt idx="26">
                  <c:v>1097.9000000000001</c:v>
                </c:pt>
                <c:pt idx="27">
                  <c:v>1127.0999999999999</c:v>
                </c:pt>
                <c:pt idx="28">
                  <c:v>1115.5999999999999</c:v>
                </c:pt>
                <c:pt idx="29">
                  <c:v>1162.8</c:v>
                </c:pt>
                <c:pt idx="30">
                  <c:v>1168.5999999999999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70-4618-BCA5-06C498D70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6048432"/>
        <c:axId val="456059016"/>
      </c:lineChart>
      <c:catAx>
        <c:axId val="45604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6059016"/>
        <c:crosses val="autoZero"/>
        <c:auto val="1"/>
        <c:lblAlgn val="ctr"/>
        <c:lblOffset val="100"/>
        <c:tickLblSkip val="5"/>
        <c:noMultiLvlLbl val="0"/>
      </c:catAx>
      <c:valAx>
        <c:axId val="456059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604843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2430173711596954"/>
          <c:y val="0.25713485580051432"/>
          <c:w val="0.43652614665582934"/>
          <c:h val="0.1723728710251861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300" baseline="0"/>
      </a:pPr>
      <a:endParaRPr lang="ja-JP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0.14755</cdr:x>
      <cdr:y>0.04801</cdr:y>
    </cdr:from>
    <cdr:to>
      <cdr:x>0.53364</cdr:x>
      <cdr:y>0.10304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71884" y="291436"/>
          <a:ext cx="3589646" cy="334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Data Source: https://www.gao.gov/assets/700/691853.txt</a:t>
          </a:r>
          <a:r>
            <a:rPr lang="en-US" altLang="ja-JP" sz="1100" baseline="0"/>
            <a:t>  (GAO analysis of Treasury estimates and OMB historical data.)</a:t>
          </a:r>
          <a:endParaRPr lang="en-US" altLang="ja-JP" sz="1100"/>
        </a:p>
      </cdr:txBody>
    </cdr:sp>
  </cdr:relSizeAnchor>
  <cdr:relSizeAnchor xmlns:cdr="http://schemas.openxmlformats.org/drawingml/2006/chartDrawing">
    <cdr:from>
      <cdr:x>0.06345</cdr:x>
      <cdr:y>0.83532</cdr:y>
    </cdr:from>
    <cdr:to>
      <cdr:x>0.1618</cdr:x>
      <cdr:y>0.98595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89959" y="5070732"/>
          <a:ext cx="914413" cy="914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Note: </a:t>
          </a:r>
        </a:p>
        <a:p xmlns:a="http://schemas.openxmlformats.org/drawingml/2006/main">
          <a:r>
            <a:rPr lang="en-US" altLang="ja-JP" sz="1100"/>
            <a:t>Summing tax expenditure estimates is a useful gauge of size but does not take into account possible interactions among individual tax expenditures.</a:t>
          </a:r>
          <a:endParaRPr lang="ja-JP" altLang="en-US" sz="1100"/>
        </a:p>
      </cdr:txBody>
    </cdr:sp>
  </cdr:relSizeAnchor>
  <cdr:relSizeAnchor xmlns:cdr="http://schemas.openxmlformats.org/drawingml/2006/chartDrawing">
    <cdr:from>
      <cdr:x>0.47477</cdr:x>
      <cdr:y>0.25878</cdr:y>
    </cdr:from>
    <cdr:to>
      <cdr:x>0.49847</cdr:x>
      <cdr:y>0.36534</cdr:y>
    </cdr:to>
    <cdr:sp macro="" textlink="">
      <cdr:nvSpPr>
        <cdr:cNvPr id="4" name="右中かっこ 3"/>
        <cdr:cNvSpPr/>
      </cdr:nvSpPr>
      <cdr:spPr>
        <a:xfrm xmlns:a="http://schemas.openxmlformats.org/drawingml/2006/main">
          <a:off x="4414236" y="1570923"/>
          <a:ext cx="220351" cy="646863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overflow" horzOverflow="overflow">
          <a:noAutofit/>
        </a:bodyPr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0.49541</cdr:x>
      <cdr:y>0.28923</cdr:y>
    </cdr:from>
    <cdr:to>
      <cdr:x>0.6399</cdr:x>
      <cdr:y>0.43986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4606138" y="1755755"/>
          <a:ext cx="1343401" cy="914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300" baseline="0"/>
            <a:t>Direct expenditure</a:t>
          </a:r>
        </a:p>
        <a:p xmlns:a="http://schemas.openxmlformats.org/drawingml/2006/main">
          <a:endParaRPr lang="ja-JP" altLang="en-US" sz="1300" baseline="0"/>
        </a:p>
      </cdr:txBody>
    </cdr:sp>
  </cdr:relSizeAnchor>
  <cdr:relSizeAnchor xmlns:cdr="http://schemas.openxmlformats.org/drawingml/2006/chartDrawing">
    <cdr:from>
      <cdr:x>0.0041</cdr:x>
      <cdr:y>0.10542</cdr:y>
    </cdr:from>
    <cdr:to>
      <cdr:x>0.10349</cdr:x>
      <cdr:y>0.14523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38100" y="640659"/>
          <a:ext cx="923969" cy="2419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300" baseline="0"/>
            <a:t> (in billions of 2017 dollars)</a:t>
          </a:r>
        </a:p>
      </cdr:txBody>
    </cdr:sp>
  </cdr:relSizeAnchor>
  <cdr:relSizeAnchor xmlns:cdr="http://schemas.openxmlformats.org/drawingml/2006/chartDrawing">
    <cdr:from>
      <cdr:x>0.73029</cdr:x>
      <cdr:y>0.9177</cdr:y>
    </cdr:from>
    <cdr:to>
      <cdr:x>0.97052</cdr:x>
      <cdr:y>0.95265</cdr:y>
    </cdr:to>
    <cdr:sp macro="" textlink="">
      <cdr:nvSpPr>
        <cdr:cNvPr id="7" name="テキスト ボックス 6">
          <a:extLst xmlns:a="http://schemas.openxmlformats.org/drawingml/2006/main">
            <a:ext uri="{FF2B5EF4-FFF2-40B4-BE49-F238E27FC236}">
              <a16:creationId xmlns:a16="http://schemas.microsoft.com/office/drawing/2014/main" id="{14111F1D-F730-427B-A8C6-40B5960EAAAF}"/>
            </a:ext>
          </a:extLst>
        </cdr:cNvPr>
        <cdr:cNvSpPr txBox="1"/>
      </cdr:nvSpPr>
      <cdr:spPr>
        <a:xfrm xmlns:a="http://schemas.openxmlformats.org/drawingml/2006/main">
          <a:off x="6790843" y="5577949"/>
          <a:ext cx="2233923" cy="212427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vertOverflow="clip" wrap="none" rtlCol="0" anchor="ctr" anchorCtr="0"/>
        <a:lstStyle xmlns:a="http://schemas.openxmlformats.org/drawingml/2006/main"/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民主党政権</a:t>
          </a:r>
        </a:p>
      </cdr:txBody>
    </cdr:sp>
  </cdr:relSizeAnchor>
  <cdr:relSizeAnchor xmlns:cdr="http://schemas.openxmlformats.org/drawingml/2006/chartDrawing">
    <cdr:from>
      <cdr:x>0.46205</cdr:x>
      <cdr:y>0.9177</cdr:y>
    </cdr:from>
    <cdr:to>
      <cdr:x>0.72808</cdr:x>
      <cdr:y>0.95265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CBEAB2B8-572C-4CBA-A96A-01E6C677B5DD}"/>
            </a:ext>
          </a:extLst>
        </cdr:cNvPr>
        <cdr:cNvSpPr txBox="1"/>
      </cdr:nvSpPr>
      <cdr:spPr>
        <a:xfrm xmlns:a="http://schemas.openxmlformats.org/drawingml/2006/main">
          <a:off x="4296527" y="5577950"/>
          <a:ext cx="2473759" cy="212428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vertOverflow="clip" wrap="none" rtlCol="0" anchor="ctr" anchorCtr="0"/>
        <a:lstStyle xmlns:a="http://schemas.openxmlformats.org/drawingml/2006/main"/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共和党政権</a:t>
          </a:r>
        </a:p>
      </cdr:txBody>
    </cdr:sp>
  </cdr:relSizeAnchor>
  <cdr:relSizeAnchor xmlns:cdr="http://schemas.openxmlformats.org/drawingml/2006/chartDrawing">
    <cdr:from>
      <cdr:x>0.2255</cdr:x>
      <cdr:y>0.9177</cdr:y>
    </cdr:from>
    <cdr:to>
      <cdr:x>0.46131</cdr:x>
      <cdr:y>0.95265</cdr:y>
    </cdr:to>
    <cdr:sp macro="" textlink="">
      <cdr:nvSpPr>
        <cdr:cNvPr id="9" name="テキスト ボックス 8">
          <a:extLst xmlns:a="http://schemas.openxmlformats.org/drawingml/2006/main">
            <a:ext uri="{FF2B5EF4-FFF2-40B4-BE49-F238E27FC236}">
              <a16:creationId xmlns:a16="http://schemas.microsoft.com/office/drawing/2014/main" id="{4A81DE04-0124-4473-9E17-8C95B133D4F6}"/>
            </a:ext>
          </a:extLst>
        </cdr:cNvPr>
        <cdr:cNvSpPr txBox="1"/>
      </cdr:nvSpPr>
      <cdr:spPr>
        <a:xfrm xmlns:a="http://schemas.openxmlformats.org/drawingml/2006/main">
          <a:off x="2096871" y="5577949"/>
          <a:ext cx="2192805" cy="212427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vertOverflow="clip" wrap="none" rtlCol="0" anchor="ctr" anchorCtr="0"/>
        <a:lstStyle xmlns:a="http://schemas.openxmlformats.org/drawingml/2006/main"/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民主党政権</a:t>
          </a:r>
        </a:p>
      </cdr:txBody>
    </cdr:sp>
  </cdr:relSizeAnchor>
  <cdr:relSizeAnchor xmlns:cdr="http://schemas.openxmlformats.org/drawingml/2006/chartDrawing">
    <cdr:from>
      <cdr:x>0</cdr:x>
      <cdr:y>0.9177</cdr:y>
    </cdr:from>
    <cdr:to>
      <cdr:x>0.22623</cdr:x>
      <cdr:y>0.95265</cdr:y>
    </cdr:to>
    <cdr:sp macro="" textlink="">
      <cdr:nvSpPr>
        <cdr:cNvPr id="10" name="テキスト ボックス 9">
          <a:extLst xmlns:a="http://schemas.openxmlformats.org/drawingml/2006/main">
            <a:ext uri="{FF2B5EF4-FFF2-40B4-BE49-F238E27FC236}">
              <a16:creationId xmlns:a16="http://schemas.microsoft.com/office/drawing/2014/main" id="{ABD4126F-E9CB-4B60-BAAB-4F30D9195788}"/>
            </a:ext>
          </a:extLst>
        </cdr:cNvPr>
        <cdr:cNvSpPr txBox="1"/>
      </cdr:nvSpPr>
      <cdr:spPr>
        <a:xfrm xmlns:a="http://schemas.openxmlformats.org/drawingml/2006/main">
          <a:off x="0" y="5577950"/>
          <a:ext cx="2103723" cy="212428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vertOverflow="clip" wrap="none" rtlCol="0" anchor="ctr" anchorCtr="0"/>
        <a:lstStyle xmlns:a="http://schemas.openxmlformats.org/drawingml/2006/main"/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共和党政権</a:t>
          </a:r>
        </a:p>
      </cdr:txBody>
    </cdr:sp>
  </cdr:relSizeAnchor>
  <cdr:relSizeAnchor xmlns:cdr="http://schemas.openxmlformats.org/drawingml/2006/chartDrawing">
    <cdr:from>
      <cdr:x>0.36505</cdr:x>
      <cdr:y>0.8069</cdr:y>
    </cdr:from>
    <cdr:to>
      <cdr:x>0.99491</cdr:x>
      <cdr:y>0.85191</cdr:y>
    </cdr:to>
    <cdr:sp macro="" textlink="">
      <cdr:nvSpPr>
        <cdr:cNvPr id="1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830DE9D-1E0C-4207-8672-3E75F2BCB2A5}"/>
            </a:ext>
          </a:extLst>
        </cdr:cNvPr>
        <cdr:cNvSpPr txBox="1"/>
      </cdr:nvSpPr>
      <cdr:spPr>
        <a:xfrm xmlns:a="http://schemas.openxmlformats.org/drawingml/2006/main">
          <a:off x="3394547" y="4904497"/>
          <a:ext cx="5856997" cy="273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ja-JP" altLang="en-US" sz="1100" b="1">
              <a:solidFill>
                <a:srgbClr val="72B662"/>
              </a:solidFill>
            </a:rPr>
            <a:t>税と見なされる民間支出</a:t>
          </a:r>
          <a:r>
            <a:rPr lang="ja-JP" altLang="en-US" sz="1100" b="1">
              <a:solidFill>
                <a:schemeClr val="tx1"/>
              </a:solidFill>
            </a:rPr>
            <a:t>と</a:t>
          </a:r>
          <a:r>
            <a:rPr kumimoji="0" lang="ja-JP" altLang="en-US" sz="1100" b="1" i="0" u="none" strike="noStrike" kern="0" cap="none" spc="0" normalizeH="0" baseline="0" noProof="0">
              <a:ln>
                <a:noFill/>
              </a:ln>
              <a:solidFill>
                <a:srgbClr val="EC792B"/>
              </a:solidFill>
              <a:effectLst/>
              <a:uLnTx/>
              <a:uFillTx/>
              <a:latin typeface="+mn-lt"/>
              <a:ea typeface="+mn-ea"/>
              <a:cs typeface="+mn-cs"/>
            </a:rPr>
            <a:t>政府裁量出費</a:t>
          </a:r>
          <a:r>
            <a:rPr lang="ja-JP" altLang="en-US" sz="1100" b="1">
              <a:effectLst/>
              <a:latin typeface="+mn-lt"/>
              <a:ea typeface="+mn-ea"/>
              <a:cs typeface="+mn-cs"/>
            </a:rPr>
            <a:t>の「逆転」が、政権交代ごとに起きることが続いている。</a:t>
          </a:r>
          <a:endParaRPr lang="ja-JP" altLang="ja-JP">
            <a:effectLst/>
          </a:endParaRPr>
        </a:p>
        <a:p xmlns:a="http://schemas.openxmlformats.org/drawingml/2006/main">
          <a:endParaRPr lang="ja-JP" altLang="en-US" sz="1100" b="1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0.18308</cdr:x>
      <cdr:y>0.4118</cdr:y>
    </cdr:from>
    <cdr:to>
      <cdr:x>0.29314</cdr:x>
      <cdr:y>0.45681</cdr:y>
    </cdr:to>
    <cdr:sp macro="" textlink="">
      <cdr:nvSpPr>
        <cdr:cNvPr id="1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F019A9E-2490-480F-936B-82FB01FACD90}"/>
            </a:ext>
          </a:extLst>
        </cdr:cNvPr>
        <cdr:cNvSpPr txBox="1"/>
      </cdr:nvSpPr>
      <cdr:spPr>
        <a:xfrm xmlns:a="http://schemas.openxmlformats.org/drawingml/2006/main">
          <a:off x="1702476" y="2502981"/>
          <a:ext cx="1023432" cy="273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b="1">
              <a:solidFill>
                <a:srgbClr val="72B662"/>
              </a:solidFill>
            </a:rPr>
            <a:t>税と見なされる民間支出</a:t>
          </a:r>
        </a:p>
      </cdr:txBody>
    </cdr:sp>
  </cdr:relSizeAnchor>
  <cdr:relSizeAnchor xmlns:cdr="http://schemas.openxmlformats.org/drawingml/2006/chartDrawing">
    <cdr:from>
      <cdr:x>0.18321</cdr:x>
      <cdr:y>0.34947</cdr:y>
    </cdr:from>
    <cdr:to>
      <cdr:x>0.29226</cdr:x>
      <cdr:y>0.39448</cdr:y>
    </cdr:to>
    <cdr:sp macro="" textlink="">
      <cdr:nvSpPr>
        <cdr:cNvPr id="2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DB6F403-FF78-40A4-94A5-8D7D5F939595}"/>
            </a:ext>
          </a:extLst>
        </cdr:cNvPr>
        <cdr:cNvSpPr txBox="1"/>
      </cdr:nvSpPr>
      <cdr:spPr>
        <a:xfrm xmlns:a="http://schemas.openxmlformats.org/drawingml/2006/main">
          <a:off x="1702340" y="2121168"/>
          <a:ext cx="1013297" cy="273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ja-JP" altLang="en-US" sz="1100" b="1" i="0" u="none" strike="noStrike" kern="0" cap="none" spc="0" normalizeH="0" baseline="0" noProof="0">
              <a:ln>
                <a:noFill/>
              </a:ln>
              <a:solidFill>
                <a:srgbClr val="EC792B"/>
              </a:solidFill>
              <a:effectLst/>
              <a:uLnTx/>
              <a:uFillTx/>
              <a:latin typeface="+mn-lt"/>
              <a:ea typeface="+mn-ea"/>
              <a:cs typeface="+mn-cs"/>
            </a:rPr>
            <a:t>政府裁量出費</a:t>
          </a:r>
          <a:endParaRPr lang="ja-JP" altLang="en-US" sz="1100" b="1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0.14755</cdr:x>
      <cdr:y>0.04801</cdr:y>
    </cdr:from>
    <cdr:to>
      <cdr:x>0.53364</cdr:x>
      <cdr:y>0.10304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71884" y="291436"/>
          <a:ext cx="3589646" cy="334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Data Source: http://www.gao.gov/assets/690/680857.txt</a:t>
          </a:r>
          <a:r>
            <a:rPr lang="en-US" altLang="ja-JP" sz="1100" baseline="0"/>
            <a:t>     (GAO analysis of Treasury estimates and OMB historical data.)</a:t>
          </a:r>
          <a:endParaRPr lang="en-US" altLang="ja-JP" sz="1100"/>
        </a:p>
      </cdr:txBody>
    </cdr:sp>
  </cdr:relSizeAnchor>
  <cdr:relSizeAnchor xmlns:cdr="http://schemas.openxmlformats.org/drawingml/2006/chartDrawing">
    <cdr:from>
      <cdr:x>0.06345</cdr:x>
      <cdr:y>0.83532</cdr:y>
    </cdr:from>
    <cdr:to>
      <cdr:x>0.1618</cdr:x>
      <cdr:y>0.98595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89959" y="5070732"/>
          <a:ext cx="914413" cy="914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Note: </a:t>
          </a:r>
        </a:p>
        <a:p xmlns:a="http://schemas.openxmlformats.org/drawingml/2006/main">
          <a:r>
            <a:rPr lang="en-US" altLang="ja-JP" sz="1100"/>
            <a:t>Summing tax expenditure estimates is a useful gauge of size but does not take into account possible interactions among individual tax expenditures.</a:t>
          </a:r>
          <a:endParaRPr lang="ja-JP" altLang="en-US" sz="1100"/>
        </a:p>
      </cdr:txBody>
    </cdr:sp>
  </cdr:relSizeAnchor>
  <cdr:relSizeAnchor xmlns:cdr="http://schemas.openxmlformats.org/drawingml/2006/chartDrawing">
    <cdr:from>
      <cdr:x>0.47477</cdr:x>
      <cdr:y>0.25878</cdr:y>
    </cdr:from>
    <cdr:to>
      <cdr:x>0.49847</cdr:x>
      <cdr:y>0.36534</cdr:y>
    </cdr:to>
    <cdr:sp macro="" textlink="">
      <cdr:nvSpPr>
        <cdr:cNvPr id="4" name="右中かっこ 3"/>
        <cdr:cNvSpPr/>
      </cdr:nvSpPr>
      <cdr:spPr>
        <a:xfrm xmlns:a="http://schemas.openxmlformats.org/drawingml/2006/main">
          <a:off x="4414236" y="1570923"/>
          <a:ext cx="220351" cy="646863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overflow" horzOverflow="overflow">
          <a:noAutofit/>
        </a:bodyPr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0.49541</cdr:x>
      <cdr:y>0.28923</cdr:y>
    </cdr:from>
    <cdr:to>
      <cdr:x>0.6399</cdr:x>
      <cdr:y>0.43986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4606138" y="1755755"/>
          <a:ext cx="1343401" cy="914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300" baseline="0"/>
            <a:t>Direct expenditure</a:t>
          </a:r>
        </a:p>
        <a:p xmlns:a="http://schemas.openxmlformats.org/drawingml/2006/main">
          <a:endParaRPr lang="ja-JP" altLang="en-US" sz="1300" baseline="0"/>
        </a:p>
      </cdr:txBody>
    </cdr:sp>
  </cdr:relSizeAnchor>
  <cdr:relSizeAnchor xmlns:cdr="http://schemas.openxmlformats.org/drawingml/2006/chartDrawing">
    <cdr:from>
      <cdr:x>0.0041</cdr:x>
      <cdr:y>0.10542</cdr:y>
    </cdr:from>
    <cdr:to>
      <cdr:x>0.10349</cdr:x>
      <cdr:y>0.14523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38100" y="640659"/>
          <a:ext cx="923969" cy="2419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300" baseline="0"/>
            <a:t> (in billions of 2015 dollars)</a:t>
          </a:r>
        </a:p>
      </cdr:txBody>
    </cdr:sp>
  </cdr:relSizeAnchor>
  <cdr:relSizeAnchor xmlns:cdr="http://schemas.openxmlformats.org/drawingml/2006/chartDrawing">
    <cdr:from>
      <cdr:x>0.28464</cdr:x>
      <cdr:y>0.91822</cdr:y>
    </cdr:from>
    <cdr:to>
      <cdr:x>0.52505</cdr:x>
      <cdr:y>0.95322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6212DC1-28CC-4042-8496-1F8BCF82E3BB}"/>
            </a:ext>
          </a:extLst>
        </cdr:cNvPr>
        <cdr:cNvSpPr txBox="1"/>
      </cdr:nvSpPr>
      <cdr:spPr>
        <a:xfrm xmlns:a="http://schemas.openxmlformats.org/drawingml/2006/main">
          <a:off x="2644842" y="5573273"/>
          <a:ext cx="2233923" cy="212427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民主党政権</a:t>
          </a:r>
        </a:p>
      </cdr:txBody>
    </cdr:sp>
  </cdr:relSizeAnchor>
  <cdr:relSizeAnchor xmlns:cdr="http://schemas.openxmlformats.org/drawingml/2006/chartDrawing">
    <cdr:from>
      <cdr:x>0.76336</cdr:x>
      <cdr:y>0.91822</cdr:y>
    </cdr:from>
    <cdr:to>
      <cdr:x>1</cdr:x>
      <cdr:y>0.95492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6212DC1-28CC-4042-8496-1F8BCF82E3BB}"/>
            </a:ext>
          </a:extLst>
        </cdr:cNvPr>
        <cdr:cNvSpPr txBox="1"/>
      </cdr:nvSpPr>
      <cdr:spPr>
        <a:xfrm xmlns:a="http://schemas.openxmlformats.org/drawingml/2006/main">
          <a:off x="7093085" y="5573274"/>
          <a:ext cx="2198856" cy="222790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民主党政権</a:t>
          </a:r>
        </a:p>
      </cdr:txBody>
    </cdr:sp>
  </cdr:relSizeAnchor>
  <cdr:relSizeAnchor xmlns:cdr="http://schemas.openxmlformats.org/drawingml/2006/chartDrawing">
    <cdr:from>
      <cdr:x>0.52185</cdr:x>
      <cdr:y>0.91822</cdr:y>
    </cdr:from>
    <cdr:to>
      <cdr:x>0.76227</cdr:x>
      <cdr:y>0.95326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6258072-D62E-4B80-83B8-C0CE6DF8BF5F}"/>
            </a:ext>
          </a:extLst>
        </cdr:cNvPr>
        <cdr:cNvSpPr txBox="1"/>
      </cdr:nvSpPr>
      <cdr:spPr>
        <a:xfrm xmlns:a="http://schemas.openxmlformats.org/drawingml/2006/main">
          <a:off x="4849029" y="5573274"/>
          <a:ext cx="2233923" cy="212657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共和党政権</a:t>
          </a:r>
        </a:p>
      </cdr:txBody>
    </cdr:sp>
  </cdr:relSizeAnchor>
  <cdr:relSizeAnchor xmlns:cdr="http://schemas.openxmlformats.org/drawingml/2006/chartDrawing">
    <cdr:from>
      <cdr:x>0.00218</cdr:x>
      <cdr:y>0.91822</cdr:y>
    </cdr:from>
    <cdr:to>
      <cdr:x>0.28462</cdr:x>
      <cdr:y>0.95326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78A3564-E875-452F-B331-9C409F71BAD7}"/>
            </a:ext>
          </a:extLst>
        </cdr:cNvPr>
        <cdr:cNvSpPr txBox="1"/>
      </cdr:nvSpPr>
      <cdr:spPr>
        <a:xfrm xmlns:a="http://schemas.openxmlformats.org/drawingml/2006/main">
          <a:off x="20266" y="5573274"/>
          <a:ext cx="2624441" cy="212657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             共和党政権</a:t>
          </a:r>
        </a:p>
      </cdr:txBody>
    </cdr:sp>
  </cdr:relSizeAnchor>
  <cdr:relSizeAnchor xmlns:cdr="http://schemas.openxmlformats.org/drawingml/2006/chartDrawing">
    <cdr:from>
      <cdr:x>0.1952</cdr:x>
      <cdr:y>0.34391</cdr:y>
    </cdr:from>
    <cdr:to>
      <cdr:x>0.30534</cdr:x>
      <cdr:y>0.38898</cdr:y>
    </cdr:to>
    <cdr:sp macro="" textlink="">
      <cdr:nvSpPr>
        <cdr:cNvPr id="12" name="テキスト ボックス 11">
          <a:extLst xmlns:a="http://schemas.openxmlformats.org/drawingml/2006/main">
            <a:ext uri="{FF2B5EF4-FFF2-40B4-BE49-F238E27FC236}">
              <a16:creationId xmlns:a16="http://schemas.microsoft.com/office/drawing/2014/main" id="{40CE6AA7-A2C5-4F88-A053-E028228E9FC6}"/>
            </a:ext>
          </a:extLst>
        </cdr:cNvPr>
        <cdr:cNvSpPr txBox="1"/>
      </cdr:nvSpPr>
      <cdr:spPr>
        <a:xfrm xmlns:a="http://schemas.openxmlformats.org/drawingml/2006/main">
          <a:off x="1813804" y="2087394"/>
          <a:ext cx="1023432" cy="273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100" b="1">
              <a:solidFill>
                <a:srgbClr val="EC792B"/>
              </a:solidFill>
            </a:rPr>
            <a:t>政府裁量出費</a:t>
          </a:r>
        </a:p>
      </cdr:txBody>
    </cdr:sp>
  </cdr:relSizeAnchor>
  <cdr:relSizeAnchor xmlns:cdr="http://schemas.openxmlformats.org/drawingml/2006/chartDrawing">
    <cdr:from>
      <cdr:x>0.18975</cdr:x>
      <cdr:y>0.41736</cdr:y>
    </cdr:from>
    <cdr:to>
      <cdr:x>0.29989</cdr:x>
      <cdr:y>0.46244</cdr:y>
    </cdr:to>
    <cdr:sp macro="" textlink="">
      <cdr:nvSpPr>
        <cdr:cNvPr id="13" name="テキスト ボックス 12">
          <a:extLst xmlns:a="http://schemas.openxmlformats.org/drawingml/2006/main">
            <a:ext uri="{FF2B5EF4-FFF2-40B4-BE49-F238E27FC236}">
              <a16:creationId xmlns:a16="http://schemas.microsoft.com/office/drawing/2014/main" id="{0E2CBD8A-6CCC-4678-B06D-C50AD2793351}"/>
            </a:ext>
          </a:extLst>
        </cdr:cNvPr>
        <cdr:cNvSpPr txBox="1"/>
      </cdr:nvSpPr>
      <cdr:spPr>
        <a:xfrm xmlns:a="http://schemas.openxmlformats.org/drawingml/2006/main">
          <a:off x="1763139" y="2533245"/>
          <a:ext cx="1023432" cy="273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100" b="1">
              <a:solidFill>
                <a:srgbClr val="72B662"/>
              </a:solidFill>
            </a:rPr>
            <a:t>税と見なされる民間支出</a:t>
          </a:r>
        </a:p>
      </cdr:txBody>
    </cdr:sp>
  </cdr:relSizeAnchor>
  <cdr:relSizeAnchor xmlns:cdr="http://schemas.openxmlformats.org/drawingml/2006/chartDrawing">
    <cdr:from>
      <cdr:x>0.36532</cdr:x>
      <cdr:y>0.77462</cdr:y>
    </cdr:from>
    <cdr:to>
      <cdr:x>1</cdr:x>
      <cdr:y>0.8197</cdr:y>
    </cdr:to>
    <cdr:sp macro="" textlink="">
      <cdr:nvSpPr>
        <cdr:cNvPr id="14" name="テキスト ボックス 13">
          <a:extLst xmlns:a="http://schemas.openxmlformats.org/drawingml/2006/main">
            <a:ext uri="{FF2B5EF4-FFF2-40B4-BE49-F238E27FC236}">
              <a16:creationId xmlns:a16="http://schemas.microsoft.com/office/drawing/2014/main" id="{0B8BE0CA-9162-4C13-A002-F50B112A3752}"/>
            </a:ext>
          </a:extLst>
        </cdr:cNvPr>
        <cdr:cNvSpPr txBox="1"/>
      </cdr:nvSpPr>
      <cdr:spPr>
        <a:xfrm xmlns:a="http://schemas.openxmlformats.org/drawingml/2006/main">
          <a:off x="3394547" y="4701701"/>
          <a:ext cx="5897393" cy="273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ja-JP" altLang="en-US" sz="1100" b="1">
              <a:solidFill>
                <a:srgbClr val="72B662"/>
              </a:solidFill>
            </a:rPr>
            <a:t>税と見なされる民間支出</a:t>
          </a:r>
          <a:r>
            <a:rPr lang="ja-JP" altLang="en-US" sz="1100" b="1">
              <a:solidFill>
                <a:schemeClr val="tx1"/>
              </a:solidFill>
            </a:rPr>
            <a:t>と</a:t>
          </a:r>
          <a:r>
            <a:rPr kumimoji="0" lang="ja-JP" altLang="en-US" sz="1100" b="1" i="0" u="none" strike="noStrike" kern="0" cap="none" spc="0" normalizeH="0" baseline="0" noProof="0">
              <a:ln>
                <a:noFill/>
              </a:ln>
              <a:solidFill>
                <a:srgbClr val="EC792B"/>
              </a:solidFill>
              <a:effectLst/>
              <a:uLnTx/>
              <a:uFillTx/>
              <a:latin typeface="+mn-lt"/>
              <a:ea typeface="+mn-ea"/>
              <a:cs typeface="+mn-cs"/>
            </a:rPr>
            <a:t>政府裁量出費</a:t>
          </a:r>
          <a:r>
            <a:rPr lang="ja-JP" altLang="en-US" sz="1100" b="1">
              <a:effectLst/>
              <a:latin typeface="+mn-lt"/>
              <a:ea typeface="+mn-ea"/>
              <a:cs typeface="+mn-cs"/>
            </a:rPr>
            <a:t>との「逆転」が、政権交代ごとに起きることが続いている。</a:t>
          </a:r>
          <a:endParaRPr lang="ja-JP" altLang="ja-JP">
            <a:effectLst/>
          </a:endParaRPr>
        </a:p>
        <a:p xmlns:a="http://schemas.openxmlformats.org/drawingml/2006/main">
          <a:endParaRPr lang="ja-JP" altLang="en-US" sz="1100" b="1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0.14755</cdr:x>
      <cdr:y>0.04801</cdr:y>
    </cdr:from>
    <cdr:to>
      <cdr:x>0.53364</cdr:x>
      <cdr:y>0.10304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71884" y="291436"/>
          <a:ext cx="3589646" cy="334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Data Source: http://www.gao.gov/assets/670/664913.txt</a:t>
          </a:r>
          <a:r>
            <a:rPr lang="en-US" altLang="ja-JP" sz="1100" baseline="0"/>
            <a:t>     (GAO analysis of Treasury estimates and OMB historical data.)</a:t>
          </a:r>
          <a:endParaRPr lang="en-US" altLang="ja-JP" sz="1100"/>
        </a:p>
      </cdr:txBody>
    </cdr:sp>
  </cdr:relSizeAnchor>
  <cdr:relSizeAnchor xmlns:cdr="http://schemas.openxmlformats.org/drawingml/2006/chartDrawing">
    <cdr:from>
      <cdr:x>0.06345</cdr:x>
      <cdr:y>0.83532</cdr:y>
    </cdr:from>
    <cdr:to>
      <cdr:x>0.1618</cdr:x>
      <cdr:y>0.98595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89959" y="5070732"/>
          <a:ext cx="914413" cy="914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Note: </a:t>
          </a:r>
        </a:p>
        <a:p xmlns:a="http://schemas.openxmlformats.org/drawingml/2006/main">
          <a:r>
            <a:rPr lang="en-US" altLang="ja-JP" sz="1100"/>
            <a:t>Summing tax expenditure estimates is a useful gauge of size but does not take into account possible interactions among individual tax expenditures.</a:t>
          </a:r>
          <a:endParaRPr lang="ja-JP" altLang="en-US" sz="1100"/>
        </a:p>
      </cdr:txBody>
    </cdr:sp>
  </cdr:relSizeAnchor>
  <cdr:relSizeAnchor xmlns:cdr="http://schemas.openxmlformats.org/drawingml/2006/chartDrawing">
    <cdr:from>
      <cdr:x>0.47477</cdr:x>
      <cdr:y>0.25878</cdr:y>
    </cdr:from>
    <cdr:to>
      <cdr:x>0.49847</cdr:x>
      <cdr:y>0.36534</cdr:y>
    </cdr:to>
    <cdr:sp macro="" textlink="">
      <cdr:nvSpPr>
        <cdr:cNvPr id="4" name="右中かっこ 3"/>
        <cdr:cNvSpPr/>
      </cdr:nvSpPr>
      <cdr:spPr>
        <a:xfrm xmlns:a="http://schemas.openxmlformats.org/drawingml/2006/main">
          <a:off x="4414236" y="1570923"/>
          <a:ext cx="220351" cy="646863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overflow" horzOverflow="overflow">
          <a:noAutofit/>
        </a:bodyPr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0.49541</cdr:x>
      <cdr:y>0.28923</cdr:y>
    </cdr:from>
    <cdr:to>
      <cdr:x>0.6399</cdr:x>
      <cdr:y>0.43986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4606138" y="1755755"/>
          <a:ext cx="1343401" cy="914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300" baseline="0"/>
            <a:t>Direct expenditure</a:t>
          </a:r>
        </a:p>
        <a:p xmlns:a="http://schemas.openxmlformats.org/drawingml/2006/main">
          <a:endParaRPr lang="ja-JP" altLang="en-US" sz="1300" baseline="0"/>
        </a:p>
      </cdr:txBody>
    </cdr:sp>
  </cdr:relSizeAnchor>
  <cdr:relSizeAnchor xmlns:cdr="http://schemas.openxmlformats.org/drawingml/2006/chartDrawing">
    <cdr:from>
      <cdr:x>0</cdr:x>
      <cdr:y>0.10817</cdr:y>
    </cdr:from>
    <cdr:to>
      <cdr:x>0.09939</cdr:x>
      <cdr:y>0.14798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0" y="657333"/>
          <a:ext cx="923940" cy="2419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300" baseline="0"/>
            <a:t> (in billions of 2014 dollars)</a:t>
          </a:r>
        </a:p>
      </cdr:txBody>
    </cdr:sp>
  </cdr:relSizeAnchor>
  <cdr:relSizeAnchor xmlns:cdr="http://schemas.openxmlformats.org/drawingml/2006/chartDrawing">
    <cdr:from>
      <cdr:x>0.31299</cdr:x>
      <cdr:y>0.91822</cdr:y>
    </cdr:from>
    <cdr:to>
      <cdr:x>0.55341</cdr:x>
      <cdr:y>0.95322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6212DC1-28CC-4042-8496-1F8BCF82E3BB}"/>
            </a:ext>
          </a:extLst>
        </cdr:cNvPr>
        <cdr:cNvSpPr txBox="1"/>
      </cdr:nvSpPr>
      <cdr:spPr>
        <a:xfrm xmlns:a="http://schemas.openxmlformats.org/drawingml/2006/main">
          <a:off x="2908300" y="5573273"/>
          <a:ext cx="2233923" cy="212427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民主党政権</a:t>
          </a:r>
        </a:p>
      </cdr:txBody>
    </cdr:sp>
  </cdr:relSizeAnchor>
  <cdr:relSizeAnchor xmlns:cdr="http://schemas.openxmlformats.org/drawingml/2006/chartDrawing">
    <cdr:from>
      <cdr:x>0.79062</cdr:x>
      <cdr:y>0.91822</cdr:y>
    </cdr:from>
    <cdr:to>
      <cdr:x>0.99891</cdr:x>
      <cdr:y>0.95326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2A3111D-764E-4A9C-AD79-C682BC58D34F}"/>
            </a:ext>
          </a:extLst>
        </cdr:cNvPr>
        <cdr:cNvSpPr txBox="1"/>
      </cdr:nvSpPr>
      <cdr:spPr>
        <a:xfrm xmlns:a="http://schemas.openxmlformats.org/drawingml/2006/main">
          <a:off x="7346411" y="5573273"/>
          <a:ext cx="1935398" cy="212658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　　　民主党政権</a:t>
          </a:r>
        </a:p>
      </cdr:txBody>
    </cdr:sp>
  </cdr:relSizeAnchor>
  <cdr:relSizeAnchor xmlns:cdr="http://schemas.openxmlformats.org/drawingml/2006/chartDrawing">
    <cdr:from>
      <cdr:x>0.55348</cdr:x>
      <cdr:y>0.91822</cdr:y>
    </cdr:from>
    <cdr:to>
      <cdr:x>0.78953</cdr:x>
      <cdr:y>0.95326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7BB6C8B-BAB1-4309-BEB1-C648FFAFFEC2}"/>
            </a:ext>
          </a:extLst>
        </cdr:cNvPr>
        <cdr:cNvSpPr txBox="1"/>
      </cdr:nvSpPr>
      <cdr:spPr>
        <a:xfrm xmlns:a="http://schemas.openxmlformats.org/drawingml/2006/main">
          <a:off x="5142886" y="5573273"/>
          <a:ext cx="2193392" cy="212658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共和党政権</a:t>
          </a:r>
        </a:p>
      </cdr:txBody>
    </cdr:sp>
  </cdr:relSizeAnchor>
  <cdr:relSizeAnchor xmlns:cdr="http://schemas.openxmlformats.org/drawingml/2006/chartDrawing">
    <cdr:from>
      <cdr:x>0</cdr:x>
      <cdr:y>0.91822</cdr:y>
    </cdr:from>
    <cdr:to>
      <cdr:x>0.31189</cdr:x>
      <cdr:y>0.95326</cdr:y>
    </cdr:to>
    <cdr:sp macro="" textlink="">
      <cdr:nvSpPr>
        <cdr:cNvPr id="11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41DFE28-24DB-4EA7-8D94-1B6B889EBC47}"/>
            </a:ext>
          </a:extLst>
        </cdr:cNvPr>
        <cdr:cNvSpPr txBox="1"/>
      </cdr:nvSpPr>
      <cdr:spPr>
        <a:xfrm xmlns:a="http://schemas.openxmlformats.org/drawingml/2006/main">
          <a:off x="0" y="5573273"/>
          <a:ext cx="2898031" cy="212658"/>
        </a:xfrm>
        <a:prstGeom xmlns:a="http://schemas.openxmlformats.org/drawingml/2006/main" prst="rect">
          <a:avLst/>
        </a:prstGeom>
        <a:ln xmlns:a="http://schemas.openxmlformats.org/drawingml/2006/main" w="25400">
          <a:solidFill>
            <a:srgbClr val="FF0000"/>
          </a:solidFill>
        </a:ln>
      </cdr:spPr>
      <cdr:txBody>
        <a:bodyPr xmlns:a="http://schemas.openxmlformats.org/drawingml/2006/main" wrap="none" rtlCol="0" anchor="ctr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100" b="1">
              <a:solidFill>
                <a:srgbClr val="FF0000"/>
              </a:solidFill>
            </a:rPr>
            <a:t>　　　　　　　　共和党政権</a:t>
          </a:r>
        </a:p>
      </cdr:txBody>
    </cdr:sp>
  </cdr:relSizeAnchor>
  <cdr:relSizeAnchor xmlns:cdr="http://schemas.openxmlformats.org/drawingml/2006/chartDrawing">
    <cdr:from>
      <cdr:x>0.36967</cdr:x>
      <cdr:y>0.79635</cdr:y>
    </cdr:from>
    <cdr:to>
      <cdr:x>1</cdr:x>
      <cdr:y>0.84142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20B6B8-C214-468D-830D-92BDD6DDDBCA}"/>
            </a:ext>
          </a:extLst>
        </cdr:cNvPr>
        <cdr:cNvSpPr txBox="1"/>
      </cdr:nvSpPr>
      <cdr:spPr>
        <a:xfrm xmlns:a="http://schemas.openxmlformats.org/drawingml/2006/main">
          <a:off x="3434944" y="4833566"/>
          <a:ext cx="5856997" cy="273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ja-JP" altLang="en-US" sz="1100" b="1">
              <a:solidFill>
                <a:srgbClr val="72B662"/>
              </a:solidFill>
            </a:rPr>
            <a:t>税と見なされる民間支出</a:t>
          </a:r>
          <a:r>
            <a:rPr lang="ja-JP" altLang="en-US" sz="1100" b="1">
              <a:solidFill>
                <a:schemeClr val="tx1"/>
              </a:solidFill>
            </a:rPr>
            <a:t>と</a:t>
          </a:r>
          <a:r>
            <a:rPr kumimoji="0" lang="ja-JP" altLang="en-US" sz="1100" b="1" i="0" u="none" strike="noStrike" kern="0" cap="none" spc="0" normalizeH="0" baseline="0" noProof="0">
              <a:ln>
                <a:noFill/>
              </a:ln>
              <a:solidFill>
                <a:srgbClr val="EC792B"/>
              </a:solidFill>
              <a:effectLst/>
              <a:uLnTx/>
              <a:uFillTx/>
              <a:latin typeface="+mn-lt"/>
              <a:ea typeface="+mn-ea"/>
              <a:cs typeface="+mn-cs"/>
            </a:rPr>
            <a:t>政府裁量出費</a:t>
          </a:r>
          <a:r>
            <a:rPr lang="ja-JP" altLang="en-US" sz="1100" b="1">
              <a:effectLst/>
              <a:latin typeface="+mn-lt"/>
              <a:ea typeface="+mn-ea"/>
              <a:cs typeface="+mn-cs"/>
            </a:rPr>
            <a:t>との「逆転」が、政権交代ごとに起きることが続いている。</a:t>
          </a:r>
          <a:endParaRPr lang="ja-JP" altLang="ja-JP">
            <a:effectLst/>
          </a:endParaRPr>
        </a:p>
        <a:p xmlns:a="http://schemas.openxmlformats.org/drawingml/2006/main">
          <a:endParaRPr lang="ja-JP" altLang="en-US" sz="1100" b="1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0.18322</cdr:x>
      <cdr:y>0.3456</cdr:y>
    </cdr:from>
    <cdr:to>
      <cdr:x>0.29336</cdr:x>
      <cdr:y>0.39067</cdr:y>
    </cdr:to>
    <cdr:sp macro="" textlink="">
      <cdr:nvSpPr>
        <cdr:cNvPr id="1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CA17EA-0036-42DD-BF50-DCB00E6039DB}"/>
            </a:ext>
          </a:extLst>
        </cdr:cNvPr>
        <cdr:cNvSpPr txBox="1"/>
      </cdr:nvSpPr>
      <cdr:spPr>
        <a:xfrm xmlns:a="http://schemas.openxmlformats.org/drawingml/2006/main">
          <a:off x="1702476" y="2097662"/>
          <a:ext cx="1023432" cy="273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b="1">
              <a:solidFill>
                <a:srgbClr val="EC792B"/>
              </a:solidFill>
            </a:rPr>
            <a:t>政府裁量出費</a:t>
          </a:r>
        </a:p>
      </cdr:txBody>
    </cdr:sp>
  </cdr:relSizeAnchor>
  <cdr:relSizeAnchor xmlns:cdr="http://schemas.openxmlformats.org/drawingml/2006/chartDrawing">
    <cdr:from>
      <cdr:x>0.18431</cdr:x>
      <cdr:y>0.42239</cdr:y>
    </cdr:from>
    <cdr:to>
      <cdr:x>0.29445</cdr:x>
      <cdr:y>0.46747</cdr:y>
    </cdr:to>
    <cdr:sp macro="" textlink="">
      <cdr:nvSpPr>
        <cdr:cNvPr id="1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36FF2DB-CB74-43D6-8711-4B080D99B3A7}"/>
            </a:ext>
          </a:extLst>
        </cdr:cNvPr>
        <cdr:cNvSpPr txBox="1"/>
      </cdr:nvSpPr>
      <cdr:spPr>
        <a:xfrm xmlns:a="http://schemas.openxmlformats.org/drawingml/2006/main">
          <a:off x="1712609" y="2563779"/>
          <a:ext cx="1023432" cy="273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b="1">
              <a:solidFill>
                <a:srgbClr val="72B662"/>
              </a:solidFill>
            </a:rPr>
            <a:t>税と見なされる民間支出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90E71D-DC5B-45B8-8B68-16533D1A6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ACDCD0-908B-4B48-9E79-92479EB8A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EA4B0D-B537-4720-93EA-0B49051B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FC16B4-9A27-4458-9A5D-FB9FE937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0C062F-CB4F-484D-B034-351FD755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3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7A481-D19F-4248-90A3-C13A94A78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44EEF3-4D0A-4E96-9305-80D828494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178203-765F-4EA3-9D65-F9F325C5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DEB6F8-F433-4A79-A487-427B2FDC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45A25D-C1A3-4447-A4D2-BABA815E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04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573A7E-8BEB-4D80-8FE4-47FEFD7516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CB52AE-58FF-46BD-8812-0BF44C713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D97A6-23DD-4CC5-9E18-5520B52E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B37C56-98AF-41DD-9547-BCB453DF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24C6C3-3595-4F81-B1F3-4284D07E0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06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1D951F-7E7A-450B-A724-9F57AC01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B8DD9-BB42-461B-8764-37E803EFE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9779CF-C4EF-47F2-9513-821B0CF6F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1E8D84-984D-4711-8B74-D98F9D2E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7F1FFE-5D5E-4764-BBFE-34B528FA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9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FB51EC-343D-4058-974F-A96B183B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B0C5CD-D369-4786-AC0F-F73463BB9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5E5168-E9E0-4617-A0AB-9E54432C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01B843-0898-46EA-93EC-F32430F0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0A70D1-1D39-44AA-86E6-10481FE2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0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C19B01-9CB2-444D-991F-4EE4CE761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874213-E61B-4AAF-B361-EA59CB4F0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7FD798-4693-4790-A300-7DF35071A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FDFA6A-6E1F-4FA3-A07E-6BF1AD25C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7FC981-7E8C-4256-A06C-A5584E51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7D71BC-3B9D-49C8-A966-0201CAE9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5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B13CE4-0121-4F4D-8907-C82649F1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AD8CA6-491D-44DF-A645-1BF0C8F18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E0C2BB-812A-44F6-8057-3D4B44FC6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40F7DF7-DCDC-4976-92B6-1B5203654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881F829-2ED3-4D7E-BC61-6AB2E1B30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062F08-DE8B-4334-9301-F6704A4C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228DD87-39E8-4C1F-85AE-F9A94CBB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81797D-0468-41B7-BD1A-C3C9C85B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46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74BCB8-5E20-49E8-B04F-2761A27E9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7F4AA0-F1E0-49E4-AA1F-87472EC0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5AB0A9-C836-487A-BC4C-7C21F41D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707CE1-046F-47FB-9E62-ECFA46BD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2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6940BB7-5628-4FBD-B8C1-5CEDD38A9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3781D7A-7596-4476-8E90-586FB835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93E272-7314-4145-BFC6-509CC94B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97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C9B008-B9B9-4DC0-B177-303EBC4BA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6C2C3B-67C5-42F2-8E83-D1322216F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EFA8CD-77AC-4178-BC57-C2F21AD50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543F2B-6FC5-458E-A1DE-B9B9D761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305668-F556-481F-9C86-8E3A81FE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919B37-66B9-43BA-A680-267AF5216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1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901A7A-C734-49C2-B68C-E0AD8442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C3D274E-F0AB-4CC1-A483-9F3E7200A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012576-17BB-4940-A67E-37532E2CA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9CED94-4310-41BE-9160-0AEB9DB8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7AFBBD-30C1-4B40-8BBA-27850188B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0BC951-5C49-43DD-BD38-AB603316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9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2FAE30-03D0-4AE6-B200-B3B80F41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21492E-EF0F-45E2-8964-0E6A59BF6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88C8F4-6F8A-4B30-AF51-DA466D1DC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225BC-F9C7-4FB6-A700-D7A21BA97FF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E9EA84-5D80-4EA4-8617-31ADC1417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1B7CBB-0970-4720-B396-1EF1838FB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2CD1C-B236-4A9D-AADC-7070F9ACE6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12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o.gov/key_issues/tax_expenditures/issue_summar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14E5C69-7931-48AC-9D71-C8BCDDF94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Tax Expenditure</a:t>
            </a:r>
            <a:br>
              <a:rPr kumimoji="1" lang="en-US" altLang="ja-JP" dirty="0"/>
            </a:br>
            <a:r>
              <a:rPr kumimoji="1" lang="ja-JP" altLang="en-US" sz="2000" dirty="0"/>
              <a:t>税と見なされる民間支出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C0880ADF-B239-4D98-B91B-558DE53265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sz="1600" dirty="0">
                <a:hlinkClick r:id="rId2"/>
              </a:rPr>
              <a:t>https://www.gao.gov/key_issues/tax_expenditures/issue_summary</a:t>
            </a:r>
            <a:endParaRPr lang="en-US" altLang="ja-JP" sz="1600" dirty="0"/>
          </a:p>
          <a:p>
            <a:endParaRPr kumimoji="1" lang="en-US" altLang="ja-JP" dirty="0"/>
          </a:p>
          <a:p>
            <a:r>
              <a:rPr kumimoji="1" lang="en-US" altLang="ja-JP" dirty="0"/>
              <a:t>30</a:t>
            </a:r>
            <a:r>
              <a:rPr kumimoji="1" lang="ja-JP" altLang="en-US" dirty="0"/>
              <a:t>年間の移動集計グラフ　毎年更新</a:t>
            </a:r>
            <a:endParaRPr kumimoji="1" lang="en-US" altLang="ja-JP" dirty="0"/>
          </a:p>
          <a:p>
            <a:r>
              <a:rPr kumimoji="1" lang="ja-JP" altLang="en-US" dirty="0"/>
              <a:t>最新から古いものの順に掲載</a:t>
            </a:r>
            <a:endParaRPr kumimoji="1" lang="en-US" altLang="ja-JP" dirty="0"/>
          </a:p>
          <a:p>
            <a:r>
              <a:rPr kumimoji="1" lang="en-US" altLang="ja-JP" dirty="0"/>
              <a:t>2018.05.31 </a:t>
            </a:r>
            <a:r>
              <a:rPr kumimoji="1" lang="ja-JP" altLang="en-US" dirty="0"/>
              <a:t>更新</a:t>
            </a:r>
          </a:p>
        </p:txBody>
      </p:sp>
    </p:spTree>
    <p:extLst>
      <p:ext uri="{BB962C8B-B14F-4D97-AF65-F5344CB8AC3E}">
        <p14:creationId xmlns:p14="http://schemas.microsoft.com/office/powerpoint/2010/main" val="365794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75CEF4-2E45-485C-BE6A-70909AD337B6}"/>
              </a:ext>
            </a:extLst>
          </p:cNvPr>
          <p:cNvSpPr txBox="1"/>
          <p:nvPr/>
        </p:nvSpPr>
        <p:spPr>
          <a:xfrm>
            <a:off x="3079443" y="0"/>
            <a:ext cx="2985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/>
              <a:t>1987</a:t>
            </a:r>
            <a:r>
              <a:rPr kumimoji="1" lang="ja-JP" altLang="en-US" sz="2800" dirty="0"/>
              <a:t>－</a:t>
            </a:r>
            <a:r>
              <a:rPr kumimoji="1" lang="en-US" altLang="ja-JP" sz="2800" dirty="0"/>
              <a:t>2017 data</a:t>
            </a:r>
            <a:endParaRPr kumimoji="1" lang="ja-JP" altLang="en-US" sz="1200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3970" y="394173"/>
          <a:ext cx="9291941" cy="606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79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D14664-ACA9-44D8-8494-D904C45BE74A}"/>
              </a:ext>
            </a:extLst>
          </p:cNvPr>
          <p:cNvSpPr txBox="1"/>
          <p:nvPr/>
        </p:nvSpPr>
        <p:spPr>
          <a:xfrm>
            <a:off x="2848610" y="3105834"/>
            <a:ext cx="3446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/>
              <a:t>1986</a:t>
            </a:r>
            <a:r>
              <a:rPr kumimoji="1" lang="ja-JP" altLang="en-US" sz="2800" dirty="0"/>
              <a:t>－</a:t>
            </a:r>
            <a:r>
              <a:rPr kumimoji="1" lang="en-US" altLang="ja-JP" sz="2800" dirty="0"/>
              <a:t>2016 data</a:t>
            </a:r>
            <a:r>
              <a:rPr lang="ja-JP" altLang="en-US" sz="2800" dirty="0"/>
              <a:t> 欠</a:t>
            </a:r>
            <a:endParaRPr lang="en-US" altLang="ja-JP" sz="2800" dirty="0"/>
          </a:p>
          <a:p>
            <a:pPr algn="ctr"/>
            <a:r>
              <a:rPr kumimoji="1" lang="ja-JP" altLang="en-US" sz="1200" dirty="0"/>
              <a:t>齋藤が</a:t>
            </a:r>
            <a:r>
              <a:rPr kumimoji="1" lang="en-US" altLang="ja-JP" sz="1200" dirty="0"/>
              <a:t>download</a:t>
            </a:r>
            <a:r>
              <a:rPr kumimoji="1" lang="ja-JP" altLang="en-US" sz="1200" dirty="0"/>
              <a:t>し損ねた　御免</a:t>
            </a:r>
          </a:p>
        </p:txBody>
      </p:sp>
    </p:spTree>
    <p:extLst>
      <p:ext uri="{BB962C8B-B14F-4D97-AF65-F5344CB8AC3E}">
        <p14:creationId xmlns:p14="http://schemas.microsoft.com/office/powerpoint/2010/main" val="2656501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63E638-6C6D-4105-B417-5BE5A987AC7D}"/>
              </a:ext>
            </a:extLst>
          </p:cNvPr>
          <p:cNvSpPr txBox="1"/>
          <p:nvPr/>
        </p:nvSpPr>
        <p:spPr>
          <a:xfrm>
            <a:off x="3079443" y="0"/>
            <a:ext cx="2985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/>
              <a:t>1985</a:t>
            </a:r>
            <a:r>
              <a:rPr kumimoji="1" lang="ja-JP" altLang="en-US" sz="2800" dirty="0"/>
              <a:t>－</a:t>
            </a:r>
            <a:r>
              <a:rPr kumimoji="1" lang="en-US" altLang="ja-JP" sz="2800" dirty="0"/>
              <a:t>2015 data</a:t>
            </a:r>
            <a:endParaRPr kumimoji="1" lang="ja-JP" altLang="en-US" sz="1200" dirty="0"/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3970" y="394173"/>
          <a:ext cx="9291941" cy="606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788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526C3A-FF0A-44CC-B31E-DCAE5993773F}"/>
              </a:ext>
            </a:extLst>
          </p:cNvPr>
          <p:cNvSpPr txBox="1"/>
          <p:nvPr/>
        </p:nvSpPr>
        <p:spPr>
          <a:xfrm>
            <a:off x="3079443" y="0"/>
            <a:ext cx="2985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/>
              <a:t>1984</a:t>
            </a:r>
            <a:r>
              <a:rPr kumimoji="1" lang="ja-JP" altLang="en-US" sz="2800" dirty="0"/>
              <a:t>－</a:t>
            </a:r>
            <a:r>
              <a:rPr kumimoji="1" lang="en-US" altLang="ja-JP" sz="2800" dirty="0"/>
              <a:t>2014 data</a:t>
            </a:r>
            <a:endParaRPr kumimoji="1" lang="ja-JP" altLang="en-US" sz="1200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3970" y="394173"/>
          <a:ext cx="9291941" cy="606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187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380</Words>
  <Application>Microsoft Office PowerPoint</Application>
  <PresentationFormat>画面に合わせる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Tax Expenditure 税と見なされる民間支出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Expenditure 税と見なされる民間支出</dc:title>
  <dc:creator>Saito Jun</dc:creator>
  <cp:lastModifiedBy>Saito Jun</cp:lastModifiedBy>
  <cp:revision>5</cp:revision>
  <dcterms:created xsi:type="dcterms:W3CDTF">2018-05-31T08:43:14Z</dcterms:created>
  <dcterms:modified xsi:type="dcterms:W3CDTF">2018-06-06T00:34:50Z</dcterms:modified>
</cp:coreProperties>
</file>